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</p:sldMasterIdLst>
  <p:notesMasterIdLst>
    <p:notesMasterId r:id="rId20"/>
  </p:notesMasterIdLst>
  <p:sldIdLst>
    <p:sldId id="256" r:id="rId2"/>
    <p:sldId id="257" r:id="rId3"/>
    <p:sldId id="296" r:id="rId4"/>
    <p:sldId id="259" r:id="rId5"/>
    <p:sldId id="260" r:id="rId6"/>
    <p:sldId id="297" r:id="rId7"/>
    <p:sldId id="308" r:id="rId8"/>
    <p:sldId id="298" r:id="rId9"/>
    <p:sldId id="264" r:id="rId10"/>
    <p:sldId id="301" r:id="rId11"/>
    <p:sldId id="302" r:id="rId12"/>
    <p:sldId id="300" r:id="rId13"/>
    <p:sldId id="306" r:id="rId14"/>
    <p:sldId id="305" r:id="rId15"/>
    <p:sldId id="304" r:id="rId16"/>
    <p:sldId id="261" r:id="rId17"/>
    <p:sldId id="307" r:id="rId18"/>
    <p:sldId id="274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7F627C-A79C-4CEA-9F43-E7185F252452}">
  <a:tblStyle styleId="{277F627C-A79C-4CEA-9F43-E7185F2524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45F09D-0C3F-4549-A737-6A49AB54CD0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93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371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3099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0301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3299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5364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06286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12536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c89b53d51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c89b53d51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7062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5897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2257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262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13" name="Google Shape;13;p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10800000" flipH="1">
            <a:off x="-94969" y="303826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3"/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" name="Google Shape;53;p3"/>
          <p:cNvSpPr/>
          <p:nvPr/>
        </p:nvSpPr>
        <p:spPr>
          <a:xfrm rot="10800000" flipH="1">
            <a:off x="66674" y="31354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 flipH="1">
            <a:off x="828675" y="35165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 rot="10800000" flipH="1">
            <a:off x="761999" y="8779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10800000" flipH="1">
            <a:off x="793851" y="4692801"/>
            <a:ext cx="517500" cy="4479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8" name="Google Shape;58;p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393600" y="334662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2" name="Google Shape;62;p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1" name="Google Shape;71;p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3"/>
          <p:cNvSpPr/>
          <p:nvPr/>
        </p:nvSpPr>
        <p:spPr>
          <a:xfrm rot="10800000" flipH="1">
            <a:off x="733424" y="39360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rot="10800000" flipH="1">
            <a:off x="738525" y="1008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 rot="10800000" flipH="1">
            <a:off x="-291325" y="4148475"/>
            <a:ext cx="1182300" cy="1023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10800000" flipH="1">
            <a:off x="420725" y="-652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19338" y="416705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1" name="Google Shape;81;p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47199" y="4430470"/>
            <a:ext cx="505231" cy="459562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/>
          <p:nvPr/>
        </p:nvSpPr>
        <p:spPr>
          <a:xfrm rot="10800000" flipH="1">
            <a:off x="-94969" y="619169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4"/>
          <p:cNvSpPr/>
          <p:nvPr/>
        </p:nvSpPr>
        <p:spPr>
          <a:xfrm rot="5400000">
            <a:off x="499599" y="1905237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Google Shape;91;p4"/>
          <p:cNvSpPr txBox="1">
            <a:spLocks noGrp="1"/>
          </p:cNvSpPr>
          <p:nvPr>
            <p:ph type="body" idx="1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latin typeface="배달의민족 주아" panose="02020603020101020101" pitchFamily="18" charset="-127"/>
                <a:ea typeface="배달의민족 주아" panose="02020603020101020101" pitchFamily="18" charset="-127"/>
                <a:cs typeface="배달의민족 주아" panose="02020603020101020101" pitchFamily="18" charset="-127"/>
                <a:sym typeface="Nixie One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 dirty="0"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-123826" y="28115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638175" y="3192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/>
          <p:nvPr/>
        </p:nvSpPr>
        <p:spPr>
          <a:xfrm rot="10800000" flipH="1">
            <a:off x="752474" y="120180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"/>
          <p:cNvSpPr/>
          <p:nvPr/>
        </p:nvSpPr>
        <p:spPr>
          <a:xfrm rot="10800000" flipH="1">
            <a:off x="657225" y="4380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4"/>
          <p:cNvGrpSpPr/>
          <p:nvPr/>
        </p:nvGrpSpPr>
        <p:grpSpPr>
          <a:xfrm>
            <a:off x="986834" y="1394518"/>
            <a:ext cx="351204" cy="324661"/>
            <a:chOff x="5975075" y="2327500"/>
            <a:chExt cx="420100" cy="388350"/>
          </a:xfrm>
        </p:grpSpPr>
        <p:sp>
          <p:nvSpPr>
            <p:cNvPr id="97" name="Google Shape;97;p4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4"/>
          <p:cNvSpPr/>
          <p:nvPr/>
        </p:nvSpPr>
        <p:spPr>
          <a:xfrm>
            <a:off x="203100" y="30227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295728" y="877706"/>
            <a:ext cx="247469" cy="392302"/>
            <a:chOff x="6718575" y="2318625"/>
            <a:chExt cx="256950" cy="407375"/>
          </a:xfrm>
        </p:grpSpPr>
        <p:sp>
          <p:nvSpPr>
            <p:cNvPr id="101" name="Google Shape;101;p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4"/>
          <p:cNvGrpSpPr/>
          <p:nvPr/>
        </p:nvGrpSpPr>
        <p:grpSpPr>
          <a:xfrm>
            <a:off x="1229484" y="3310481"/>
            <a:ext cx="342882" cy="350068"/>
            <a:chOff x="3951850" y="2985350"/>
            <a:chExt cx="407950" cy="416500"/>
          </a:xfrm>
        </p:grpSpPr>
        <p:sp>
          <p:nvSpPr>
            <p:cNvPr id="110" name="Google Shape;110;p4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4"/>
          <p:cNvSpPr/>
          <p:nvPr/>
        </p:nvSpPr>
        <p:spPr>
          <a:xfrm rot="10800000" flipH="1">
            <a:off x="542924" y="36121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"/>
          <p:cNvSpPr/>
          <p:nvPr/>
        </p:nvSpPr>
        <p:spPr>
          <a:xfrm rot="10800000" flipH="1">
            <a:off x="729000" y="424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/>
          <p:nvPr/>
        </p:nvSpPr>
        <p:spPr>
          <a:xfrm rot="10800000" flipH="1">
            <a:off x="-115052" y="3996025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"/>
          <p:cNvSpPr/>
          <p:nvPr/>
        </p:nvSpPr>
        <p:spPr>
          <a:xfrm rot="10800000" flipH="1">
            <a:off x="411200" y="2586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828838" y="38432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4"/>
          <p:cNvGrpSpPr/>
          <p:nvPr/>
        </p:nvGrpSpPr>
        <p:grpSpPr>
          <a:xfrm>
            <a:off x="67092" y="1681690"/>
            <a:ext cx="455624" cy="437054"/>
            <a:chOff x="5241175" y="4959100"/>
            <a:chExt cx="539775" cy="517775"/>
          </a:xfrm>
        </p:grpSpPr>
        <p:sp>
          <p:nvSpPr>
            <p:cNvPr id="120" name="Google Shape;120;p4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4"/>
          <p:cNvSpPr/>
          <p:nvPr/>
        </p:nvSpPr>
        <p:spPr>
          <a:xfrm>
            <a:off x="144926" y="4214500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 txBox="1"/>
          <p:nvPr/>
        </p:nvSpPr>
        <p:spPr>
          <a:xfrm>
            <a:off x="94000" y="192958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Nixie One"/>
                <a:sym typeface="Nixie One"/>
              </a:rPr>
              <a:t>“</a:t>
            </a:r>
            <a:endParaRPr sz="12000" dirty="0">
              <a:solidFill>
                <a:srgbClr val="FFFF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Nixie One"/>
              <a:sym typeface="Nixie One"/>
            </a:endParaRPr>
          </a:p>
        </p:txBody>
      </p:sp>
      <p:sp>
        <p:nvSpPr>
          <p:cNvPr id="128" name="Google Shape;128;p4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  <a:cs typeface="배달의민족 주아" panose="02020603020101020101" pitchFamily="18" charset="-127"/>
                <a:sym typeface="Nixie One"/>
              </a:defRPr>
            </a:lvl1pPr>
            <a:lvl2pPr lvl="1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 dirty="0"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  <a:cs typeface="배달의민족 주아" panose="02020603020101020101" pitchFamily="18" charset="-127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 dirty="0"/>
          </a:p>
        </p:txBody>
      </p:sp>
      <p:sp>
        <p:nvSpPr>
          <p:cNvPr id="134" name="Google Shape;134;p5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5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3" name="Google Shape;143;p5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5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8" name="Google Shape;148;p5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6" name="Google Shape;156;p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5" name="Google Shape;165;p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7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 dirty="0"/>
          </a:p>
        </p:txBody>
      </p:sp>
      <p:sp>
        <p:nvSpPr>
          <p:cNvPr id="215" name="Google Shape;215;p7"/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16" name="Google Shape;216;p7"/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17" name="Google Shape;217;p7"/>
          <p:cNvSpPr txBox="1">
            <a:spLocks noGrp="1"/>
          </p:cNvSpPr>
          <p:nvPr>
            <p:ph type="body" idx="3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18" name="Google Shape;218;p7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7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7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7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7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23" name="Google Shape;223;p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7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" name="Google Shape;226;p7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27" name="Google Shape;227;p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36" name="Google Shape;236;p7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8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8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4" name="Google Shape;244;p8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 dirty="0"/>
          </a:p>
        </p:txBody>
      </p:sp>
      <p:sp>
        <p:nvSpPr>
          <p:cNvPr id="245" name="Google Shape;245;p8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8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8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8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" name="Google Shape;249;p8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50" name="Google Shape;250;p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8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" name="Google Shape;253;p8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54" name="Google Shape;254;p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8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63" name="Google Shape;263;p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8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8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8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8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8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73" name="Google Shape;273;p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8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8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19BBD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배달의민족 주아" panose="02020603020101020101" pitchFamily="18" charset="-127"/>
                <a:sym typeface="Nixie One"/>
              </a:defRPr>
            </a:lvl1pPr>
            <a:lvl2pPr lvl="1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배달의민족 주아" panose="02020603020101020101" pitchFamily="18" charset="-127"/>
          <a:ea typeface="배달의민족 주아" panose="02020603020101020101" pitchFamily="18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배달의민족 주아" panose="02020603020101020101" pitchFamily="18" charset="-127"/>
          <a:ea typeface="배달의민족 주아" panose="02020603020101020101" pitchFamily="18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"/>
          <p:cNvSpPr txBox="1">
            <a:spLocks noGrp="1"/>
          </p:cNvSpPr>
          <p:nvPr>
            <p:ph type="ctrTitle"/>
          </p:nvPr>
        </p:nvSpPr>
        <p:spPr>
          <a:xfrm>
            <a:off x="971550" y="1991850"/>
            <a:ext cx="6972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4</a:t>
            </a:r>
            <a:r>
              <a:rPr lang="ko-KR" altLang="en-US" dirty="0"/>
              <a:t>조 </a:t>
            </a:r>
            <a:r>
              <a:rPr lang="en-US" altLang="ko-KR" sz="3200" dirty="0"/>
              <a:t>LIDAR </a:t>
            </a:r>
            <a:r>
              <a:rPr lang="ko-KR" altLang="en-US" sz="3200" dirty="0"/>
              <a:t>센서를 이용한 자율주행 </a:t>
            </a:r>
            <a:r>
              <a:rPr lang="en-US" altLang="ko-KR" sz="3200" dirty="0"/>
              <a:t>RC</a:t>
            </a:r>
            <a:r>
              <a:rPr lang="ko-KR" altLang="en-US" sz="3200" dirty="0"/>
              <a:t>카</a:t>
            </a:r>
            <a:endParaRPr sz="3200" dirty="0"/>
          </a:p>
        </p:txBody>
      </p:sp>
      <p:sp>
        <p:nvSpPr>
          <p:cNvPr id="2" name="Google Shape;337;p11">
            <a:extLst>
              <a:ext uri="{FF2B5EF4-FFF2-40B4-BE49-F238E27FC236}">
                <a16:creationId xmlns:a16="http://schemas.microsoft.com/office/drawing/2014/main" id="{137B2F81-9ED4-6B09-A8D4-869075D0EC25}"/>
              </a:ext>
            </a:extLst>
          </p:cNvPr>
          <p:cNvSpPr txBox="1">
            <a:spLocks/>
          </p:cNvSpPr>
          <p:nvPr/>
        </p:nvSpPr>
        <p:spPr>
          <a:xfrm>
            <a:off x="6531769" y="4251656"/>
            <a:ext cx="69723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l"/>
            <a:r>
              <a:rPr lang="ko-KR" altLang="en-US" sz="1200" dirty="0">
                <a:solidFill>
                  <a:schemeClr val="tx1"/>
                </a:solidFill>
              </a:rPr>
              <a:t>조장 </a:t>
            </a:r>
            <a:r>
              <a:rPr lang="en-US" altLang="ko-KR" sz="1200" dirty="0">
                <a:solidFill>
                  <a:schemeClr val="tx1"/>
                </a:solidFill>
              </a:rPr>
              <a:t>: </a:t>
            </a:r>
            <a:r>
              <a:rPr lang="ko-KR" altLang="en-US" sz="1200" dirty="0">
                <a:solidFill>
                  <a:schemeClr val="tx1"/>
                </a:solidFill>
              </a:rPr>
              <a:t>김동영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l"/>
            <a:r>
              <a:rPr lang="ko-KR" altLang="en-US" sz="1200" dirty="0">
                <a:solidFill>
                  <a:schemeClr val="tx1"/>
                </a:solidFill>
              </a:rPr>
              <a:t>조원 </a:t>
            </a:r>
            <a:r>
              <a:rPr lang="en-US" altLang="ko-KR" sz="1200" dirty="0">
                <a:solidFill>
                  <a:schemeClr val="tx1"/>
                </a:solidFill>
              </a:rPr>
              <a:t>: </a:t>
            </a:r>
            <a:r>
              <a:rPr lang="ko-KR" altLang="en-US" sz="1200" dirty="0" err="1">
                <a:solidFill>
                  <a:schemeClr val="tx1"/>
                </a:solidFill>
              </a:rPr>
              <a:t>박장현</a:t>
            </a:r>
            <a:r>
              <a:rPr lang="ko-KR" altLang="en-US" sz="1200" dirty="0">
                <a:solidFill>
                  <a:schemeClr val="tx1"/>
                </a:solidFill>
              </a:rPr>
              <a:t> 최재식 </a:t>
            </a:r>
            <a:r>
              <a:rPr lang="ko-KR" altLang="en-US" sz="1200" dirty="0" err="1">
                <a:solidFill>
                  <a:schemeClr val="tx1"/>
                </a:solidFill>
              </a:rPr>
              <a:t>권희제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</a:rPr>
              <a:t>한제노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</a:rPr>
              <a:t>최현기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" name="Google Shape;337;p11">
            <a:extLst>
              <a:ext uri="{FF2B5EF4-FFF2-40B4-BE49-F238E27FC236}">
                <a16:creationId xmlns:a16="http://schemas.microsoft.com/office/drawing/2014/main" id="{8B76C1BA-097B-B14C-70F4-EB81F59BD4F8}"/>
              </a:ext>
            </a:extLst>
          </p:cNvPr>
          <p:cNvSpPr txBox="1">
            <a:spLocks/>
          </p:cNvSpPr>
          <p:nvPr/>
        </p:nvSpPr>
        <p:spPr>
          <a:xfrm>
            <a:off x="2923222" y="3004423"/>
            <a:ext cx="3510915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ko-KR" altLang="en-US" sz="2600" dirty="0"/>
              <a:t>굴러가죠</a:t>
            </a:r>
            <a:r>
              <a:rPr lang="en-US" altLang="ko-KR" sz="2600" dirty="0"/>
              <a:t>….</a:t>
            </a:r>
            <a:endParaRPr lang="ko-KR" altLang="en-US" sz="2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4" name="Google Shape;342;p12">
            <a:extLst>
              <a:ext uri="{FF2B5EF4-FFF2-40B4-BE49-F238E27FC236}">
                <a16:creationId xmlns:a16="http://schemas.microsoft.com/office/drawing/2014/main" id="{301B08C8-A987-DFEF-2436-8E5DE42775E7}"/>
              </a:ext>
            </a:extLst>
          </p:cNvPr>
          <p:cNvSpPr txBox="1">
            <a:spLocks/>
          </p:cNvSpPr>
          <p:nvPr/>
        </p:nvSpPr>
        <p:spPr>
          <a:xfrm>
            <a:off x="1732700" y="973600"/>
            <a:ext cx="5792100" cy="640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ko-KR" altLang="en-US" dirty="0"/>
              <a:t>상단 조립</a:t>
            </a:r>
          </a:p>
        </p:txBody>
      </p:sp>
      <p:pic>
        <p:nvPicPr>
          <p:cNvPr id="10" name="그림 9" descr="전자제품, 배터리, 실내, 전자 공학이(가) 표시된 사진&#10;&#10;자동 생성된 설명">
            <a:extLst>
              <a:ext uri="{FF2B5EF4-FFF2-40B4-BE49-F238E27FC236}">
                <a16:creationId xmlns:a16="http://schemas.microsoft.com/office/drawing/2014/main" id="{B39980D1-F8D4-EBDA-576C-B8F7375F0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312" y="3198857"/>
            <a:ext cx="2876224" cy="1676750"/>
          </a:xfrm>
          <a:prstGeom prst="rect">
            <a:avLst/>
          </a:prstGeom>
        </p:spPr>
      </p:pic>
      <p:pic>
        <p:nvPicPr>
          <p:cNvPr id="17" name="그림 16" descr="전자제품, 전자 부품, 회로 구성요소, 패시브 회로 부품이(가) 표시된 사진&#10;&#10;자동 생성된 설명">
            <a:extLst>
              <a:ext uri="{FF2B5EF4-FFF2-40B4-BE49-F238E27FC236}">
                <a16:creationId xmlns:a16="http://schemas.microsoft.com/office/drawing/2014/main" id="{AE7463B9-8FF4-103F-33D3-8C0F3855C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200" y="1491014"/>
            <a:ext cx="2876224" cy="1676750"/>
          </a:xfrm>
          <a:prstGeom prst="rect">
            <a:avLst/>
          </a:prstGeom>
        </p:spPr>
      </p:pic>
      <p:pic>
        <p:nvPicPr>
          <p:cNvPr id="19" name="그림 18" descr="전자 공학, 전자제품, 전기 배선, 회로 구성요소이(가) 표시된 사진&#10;&#10;자동 생성된 설명">
            <a:extLst>
              <a:ext uri="{FF2B5EF4-FFF2-40B4-BE49-F238E27FC236}">
                <a16:creationId xmlns:a16="http://schemas.microsoft.com/office/drawing/2014/main" id="{3EA0CFA7-671B-3595-A6C5-A768B4758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0942" y="1491014"/>
            <a:ext cx="2876225" cy="1676750"/>
          </a:xfrm>
          <a:prstGeom prst="rect">
            <a:avLst/>
          </a:prstGeom>
        </p:spPr>
      </p:pic>
      <p:pic>
        <p:nvPicPr>
          <p:cNvPr id="21" name="그림 20" descr="전자제품, 전기 배선, 전자 공학, 케이블이(가) 표시된 사진&#10;&#10;자동 생성된 설명">
            <a:extLst>
              <a:ext uri="{FF2B5EF4-FFF2-40B4-BE49-F238E27FC236}">
                <a16:creationId xmlns:a16="http://schemas.microsoft.com/office/drawing/2014/main" id="{B08DD1A3-9943-7481-B290-18A378B3AD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3571" y="3198857"/>
            <a:ext cx="2876224" cy="16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412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4" name="Google Shape;342;p12">
            <a:extLst>
              <a:ext uri="{FF2B5EF4-FFF2-40B4-BE49-F238E27FC236}">
                <a16:creationId xmlns:a16="http://schemas.microsoft.com/office/drawing/2014/main" id="{301B08C8-A987-DFEF-2436-8E5DE42775E7}"/>
              </a:ext>
            </a:extLst>
          </p:cNvPr>
          <p:cNvSpPr txBox="1">
            <a:spLocks/>
          </p:cNvSpPr>
          <p:nvPr/>
        </p:nvSpPr>
        <p:spPr>
          <a:xfrm>
            <a:off x="1732700" y="973600"/>
            <a:ext cx="5792100" cy="640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ko-KR" altLang="en-US" dirty="0"/>
              <a:t>완성품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CF7C6C-07F4-3D23-02F2-F226FB869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5950" y="1533333"/>
            <a:ext cx="5792100" cy="325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696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하드웨어 모터 구동 확인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2432" y="168585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ea typeface="배달의민족 주아" panose="02020603020101020101" pitchFamily="18" charset="-127"/>
                <a:sym typeface="Nixie One"/>
              </a:rPr>
              <a:t>4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3017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4" name="Google Shape;342;p12">
            <a:extLst>
              <a:ext uri="{FF2B5EF4-FFF2-40B4-BE49-F238E27FC236}">
                <a16:creationId xmlns:a16="http://schemas.microsoft.com/office/drawing/2014/main" id="{301B08C8-A987-DFEF-2436-8E5DE42775E7}"/>
              </a:ext>
            </a:extLst>
          </p:cNvPr>
          <p:cNvSpPr txBox="1">
            <a:spLocks/>
          </p:cNvSpPr>
          <p:nvPr/>
        </p:nvSpPr>
        <p:spPr>
          <a:xfrm>
            <a:off x="1839380" y="668800"/>
            <a:ext cx="5792100" cy="640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ko-KR" altLang="en-US"/>
              <a:t>모터구동 확인 영상</a:t>
            </a:r>
            <a:endParaRPr lang="ko-KR" altLang="en-US" dirty="0"/>
          </a:p>
        </p:txBody>
      </p:sp>
      <p:pic>
        <p:nvPicPr>
          <p:cNvPr id="2" name="KakaoTalk_20230608_220155026">
            <a:hlinkClick r:id="" action="ppaction://media"/>
            <a:extLst>
              <a:ext uri="{FF2B5EF4-FFF2-40B4-BE49-F238E27FC236}">
                <a16:creationId xmlns:a16="http://schemas.microsoft.com/office/drawing/2014/main" id="{5CCDAF15-494A-999B-CFE5-C9096588B6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8384" y="1309688"/>
            <a:ext cx="6054091" cy="34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20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수동 컨트롤러 조작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2432" y="168585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ea typeface="배달의민족 주아" panose="02020603020101020101" pitchFamily="18" charset="-127"/>
                <a:sym typeface="Nixie One"/>
              </a:rPr>
              <a:t>5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253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1761275" y="1121237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SSH </a:t>
            </a:r>
            <a:r>
              <a:rPr lang="ko-KR" altLang="en-US" dirty="0"/>
              <a:t>외부 접속</a:t>
            </a:r>
            <a:r>
              <a:rPr lang="en-US" altLang="ko-KR" dirty="0"/>
              <a:t>	</a:t>
            </a:r>
            <a:endParaRPr dirty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CA6DB80-32FB-AB72-6121-A70E851D2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932" y="1914117"/>
            <a:ext cx="6105526" cy="13152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7822ECB-5957-EBE5-2D78-F33D73B497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061" r="6052" b="3915"/>
          <a:stretch/>
        </p:blipFill>
        <p:spPr>
          <a:xfrm>
            <a:off x="973932" y="3800807"/>
            <a:ext cx="6612956" cy="44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647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1761275" y="1121237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수동 컨트롤 코드 실행</a:t>
            </a:r>
            <a:endParaRPr dirty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C07AA2-2E52-C61D-C2E2-83CA62DB6E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50"/>
          <a:stretch/>
        </p:blipFill>
        <p:spPr>
          <a:xfrm>
            <a:off x="871538" y="2200276"/>
            <a:ext cx="6934200" cy="15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54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1823798" y="652314"/>
            <a:ext cx="6147894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수동 컨트롤 시행영상</a:t>
            </a:r>
            <a:endParaRPr dirty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2" name="KakaoTalk_20230613_192927678">
            <a:hlinkClick r:id="" action="ppaction://media"/>
            <a:extLst>
              <a:ext uri="{FF2B5EF4-FFF2-40B4-BE49-F238E27FC236}">
                <a16:creationId xmlns:a16="http://schemas.microsoft.com/office/drawing/2014/main" id="{38F95816-C30E-5F85-6257-019C1FAF3E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77821" y="1286184"/>
            <a:ext cx="5542381" cy="311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06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9"/>
          <p:cNvSpPr txBox="1">
            <a:spLocks noGrp="1"/>
          </p:cNvSpPr>
          <p:nvPr>
            <p:ph type="title"/>
          </p:nvPr>
        </p:nvSpPr>
        <p:spPr>
          <a:xfrm>
            <a:off x="1668406" y="58458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마치며</a:t>
            </a:r>
            <a:r>
              <a:rPr lang="en-US" altLang="ko-KR" dirty="0"/>
              <a:t>…</a:t>
            </a:r>
            <a:endParaRPr lang="en-US" dirty="0"/>
          </a:p>
        </p:txBody>
      </p:sp>
      <p:sp>
        <p:nvSpPr>
          <p:cNvPr id="515" name="Google Shape;515;p29"/>
          <p:cNvSpPr txBox="1">
            <a:spLocks noGrp="1"/>
          </p:cNvSpPr>
          <p:nvPr>
            <p:ph type="body" idx="1"/>
          </p:nvPr>
        </p:nvSpPr>
        <p:spPr>
          <a:xfrm>
            <a:off x="1668406" y="1159806"/>
            <a:ext cx="2176800" cy="11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b="1" dirty="0"/>
              <a:t>김동영</a:t>
            </a:r>
            <a:r>
              <a:rPr lang="en-US" altLang="ko-KR" sz="1000" b="1" dirty="0"/>
              <a:t>	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800" b="1" dirty="0"/>
              <a:t>이 프로젝트를 통해 </a:t>
            </a:r>
            <a:r>
              <a:rPr lang="ko-KR" altLang="en-US" sz="800" b="1" dirty="0" err="1"/>
              <a:t>팀원들과의</a:t>
            </a:r>
            <a:r>
              <a:rPr lang="ko-KR" altLang="en-US" sz="800" b="1" dirty="0"/>
              <a:t> 협업</a:t>
            </a:r>
            <a:r>
              <a:rPr lang="en-US" altLang="ko-KR" sz="800" b="1" dirty="0"/>
              <a:t>, </a:t>
            </a:r>
            <a:r>
              <a:rPr lang="ko-KR" altLang="en-US" sz="800" b="1" dirty="0"/>
              <a:t>문제 해결 능력</a:t>
            </a:r>
            <a:r>
              <a:rPr lang="en-US" altLang="ko-KR" sz="800" b="1" dirty="0"/>
              <a:t>, </a:t>
            </a:r>
            <a:r>
              <a:rPr lang="ko-KR" altLang="en-US" sz="800" b="1" dirty="0"/>
              <a:t>기술 습득 등 다양한 면에서 성장할 수 있었습니다</a:t>
            </a:r>
            <a:r>
              <a:rPr lang="en-US" altLang="ko-KR" sz="800" b="1" dirty="0"/>
              <a:t>. </a:t>
            </a:r>
            <a:r>
              <a:rPr lang="ko-KR" altLang="en-US" sz="800" b="1" dirty="0"/>
              <a:t>또한</a:t>
            </a:r>
            <a:r>
              <a:rPr lang="en-US" altLang="ko-KR" sz="800" b="1" dirty="0"/>
              <a:t>, </a:t>
            </a:r>
            <a:r>
              <a:rPr lang="ko-KR" altLang="en-US" sz="800" b="1" dirty="0" err="1"/>
              <a:t>캡스톤</a:t>
            </a:r>
            <a:r>
              <a:rPr lang="ko-KR" altLang="en-US" sz="800" b="1" dirty="0"/>
              <a:t> 디자인 프로젝트를 통해 제가 선택한 전공 분야가 아닌 다른 분야에도 관심을 가지게 되는 계기가 되었으며 맡은 일에 대한 열정과 흥미를 더욱 확고히 느낄 수 있었습니다</a:t>
            </a:r>
            <a:r>
              <a:rPr lang="en-US" altLang="ko-KR" sz="800" b="1" dirty="0"/>
              <a:t>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800" b="1" dirty="0"/>
              <a:t>마지막으로 앞으로의 성장에 조금이지만 영향을 끼친 소중한 경험이었다고 생각합니다</a:t>
            </a:r>
            <a:r>
              <a:rPr lang="en-US" altLang="ko-KR" sz="800" b="1" dirty="0"/>
              <a:t>.</a:t>
            </a:r>
            <a:endParaRPr sz="800" b="1" dirty="0"/>
          </a:p>
        </p:txBody>
      </p:sp>
      <p:sp>
        <p:nvSpPr>
          <p:cNvPr id="516" name="Google Shape;516;p29"/>
          <p:cNvSpPr txBox="1">
            <a:spLocks noGrp="1"/>
          </p:cNvSpPr>
          <p:nvPr>
            <p:ph type="body" idx="2"/>
          </p:nvPr>
        </p:nvSpPr>
        <p:spPr>
          <a:xfrm>
            <a:off x="3956680" y="1159806"/>
            <a:ext cx="2176800" cy="1411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b="1" dirty="0" err="1"/>
              <a:t>박장현</a:t>
            </a:r>
            <a:endParaRPr lang="ko-KR" altLang="en-US" sz="1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 err="1"/>
              <a:t>캡스톤</a:t>
            </a:r>
            <a:r>
              <a:rPr lang="ko-KR" altLang="en-US" sz="1000" dirty="0"/>
              <a:t> 디자인 프로젝트를 진행하면서 많은 경험을 쌓을 수 있었고</a:t>
            </a:r>
            <a:r>
              <a:rPr lang="en-US" altLang="ko-KR" sz="1000" dirty="0"/>
              <a:t>, </a:t>
            </a:r>
            <a:r>
              <a:rPr lang="ko-KR" altLang="en-US" sz="1000" dirty="0" err="1"/>
              <a:t>대학생으로서의</a:t>
            </a:r>
            <a:r>
              <a:rPr lang="ko-KR" altLang="en-US" sz="1000" dirty="0"/>
              <a:t> 성장을 실감할 수 있었습니다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 프로젝트를 통해 이론적인 </a:t>
            </a:r>
            <a:r>
              <a:rPr lang="ko-KR" altLang="en-US" sz="1000" dirty="0" err="1"/>
              <a:t>지식뿐만</a:t>
            </a:r>
            <a:r>
              <a:rPr lang="ko-KR" altLang="en-US" sz="1000" dirty="0"/>
              <a:t> 아니라 개발 과정에서의 문제 해결 능력을 키울 수 있었습니다</a:t>
            </a:r>
            <a:endParaRPr lang="en-US" sz="1000" dirty="0"/>
          </a:p>
        </p:txBody>
      </p:sp>
      <p:sp>
        <p:nvSpPr>
          <p:cNvPr id="517" name="Google Shape;517;p29"/>
          <p:cNvSpPr txBox="1">
            <a:spLocks noGrp="1"/>
          </p:cNvSpPr>
          <p:nvPr>
            <p:ph type="body" idx="3"/>
          </p:nvPr>
        </p:nvSpPr>
        <p:spPr>
          <a:xfrm>
            <a:off x="6244954" y="1159805"/>
            <a:ext cx="2176800" cy="15536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b="1" dirty="0"/>
              <a:t>최재식</a:t>
            </a:r>
            <a:endParaRPr sz="1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 err="1"/>
              <a:t>캡스톤</a:t>
            </a:r>
            <a:r>
              <a:rPr lang="ko-KR" altLang="en-US" sz="1000" dirty="0"/>
              <a:t> 디자인 프로젝트를 통해 실제로 사용되는 기술과 도구를 접할 수 있었습니다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졸업 후 취업에 큰 도움이 될 것 같고 프로젝트를 통해 배운 기술을 직접 적용하고 실제 결과를 확인함으로써 전공 분야에 대한 실무적인 이해를 높일 수 있었습니다</a:t>
            </a:r>
            <a:endParaRPr sz="1000" dirty="0"/>
          </a:p>
        </p:txBody>
      </p:sp>
      <p:sp>
        <p:nvSpPr>
          <p:cNvPr id="518" name="Google Shape;518;p29"/>
          <p:cNvSpPr txBox="1">
            <a:spLocks noGrp="1"/>
          </p:cNvSpPr>
          <p:nvPr>
            <p:ph type="body" idx="1"/>
          </p:nvPr>
        </p:nvSpPr>
        <p:spPr>
          <a:xfrm>
            <a:off x="1668406" y="3045268"/>
            <a:ext cx="2176800" cy="18237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b="1" dirty="0" err="1"/>
              <a:t>권희제</a:t>
            </a:r>
            <a:endParaRPr sz="1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/>
              <a:t>프로젝트를 하면서 하드웨어와 소프트웨어 측면에서 여러가지 문제들이 있었지만</a:t>
            </a:r>
            <a:r>
              <a:rPr lang="en-US" altLang="ko-KR" sz="1000" dirty="0"/>
              <a:t>, </a:t>
            </a:r>
            <a:r>
              <a:rPr lang="ko-KR" altLang="en-US" sz="1000" dirty="0"/>
              <a:t>저희는 문제를 해결하기 위해 노력했고</a:t>
            </a:r>
            <a:r>
              <a:rPr lang="en-US" altLang="ko-KR" sz="1000" dirty="0"/>
              <a:t>, </a:t>
            </a:r>
            <a:r>
              <a:rPr lang="ko-KR" altLang="en-US" sz="1000" dirty="0"/>
              <a:t>끊임없는 실험과 테스트를 통해 문제점들을 하나씩 해결해 나가며 결과를 만들어 낼 수 있었습니다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이러한 과정에서 우리는 문제 해결 능력을 향상시킬 수 있었고</a:t>
            </a:r>
            <a:r>
              <a:rPr lang="en-US" altLang="ko-KR" sz="1000" dirty="0"/>
              <a:t>, </a:t>
            </a:r>
            <a:r>
              <a:rPr lang="ko-KR" altLang="en-US" sz="1000" dirty="0"/>
              <a:t>창의적인 아이디어를 발전시킬 수 있는 기회를 얻었습니다</a:t>
            </a:r>
            <a:r>
              <a:rPr lang="en-US" altLang="ko-KR" sz="1000" dirty="0"/>
              <a:t>.</a:t>
            </a:r>
            <a:endParaRPr lang="en-US" sz="1000" dirty="0"/>
          </a:p>
        </p:txBody>
      </p:sp>
      <p:sp>
        <p:nvSpPr>
          <p:cNvPr id="519" name="Google Shape;519;p29"/>
          <p:cNvSpPr txBox="1">
            <a:spLocks noGrp="1"/>
          </p:cNvSpPr>
          <p:nvPr>
            <p:ph type="body" idx="2"/>
          </p:nvPr>
        </p:nvSpPr>
        <p:spPr>
          <a:xfrm>
            <a:off x="3956680" y="3045267"/>
            <a:ext cx="2288274" cy="19565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b="1" dirty="0" err="1"/>
              <a:t>한제노</a:t>
            </a:r>
            <a:endParaRPr sz="1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/>
              <a:t>프로젝트를 진행하면서 문제 해결 과정에서 많은 도전과 실패를 경험했습니다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하지만 그 과정에서 얻은 교훈은 더욱 중요한 성취로 다가왔습니다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문제를 발견하고</a:t>
            </a:r>
            <a:r>
              <a:rPr lang="en-US" altLang="ko-KR" sz="1000" dirty="0"/>
              <a:t>, </a:t>
            </a:r>
            <a:r>
              <a:rPr lang="ko-KR" altLang="en-US" sz="1000" dirty="0"/>
              <a:t>분석하고</a:t>
            </a:r>
            <a:r>
              <a:rPr lang="en-US" altLang="ko-KR" sz="1000" dirty="0"/>
              <a:t>, </a:t>
            </a:r>
            <a:r>
              <a:rPr lang="ko-KR" altLang="en-US" sz="1000" dirty="0"/>
              <a:t>창의적인 아이디어를 도출하여 구현해 나가는 과정은 저에게 큰 자신감과 동기부여가 되었고 앞으로 남은 기간 동안 좋은 결과가 있도록 프로젝트에 임하겠습니다</a:t>
            </a:r>
            <a:r>
              <a:rPr lang="en-US" altLang="ko-KR" sz="1000" dirty="0"/>
              <a:t>.</a:t>
            </a:r>
          </a:p>
        </p:txBody>
      </p:sp>
      <p:sp>
        <p:nvSpPr>
          <p:cNvPr id="520" name="Google Shape;520;p29"/>
          <p:cNvSpPr txBox="1">
            <a:spLocks noGrp="1"/>
          </p:cNvSpPr>
          <p:nvPr>
            <p:ph type="body" idx="3"/>
          </p:nvPr>
        </p:nvSpPr>
        <p:spPr>
          <a:xfrm>
            <a:off x="6244954" y="3045268"/>
            <a:ext cx="2176800" cy="16085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b="1" dirty="0" err="1"/>
              <a:t>최현기</a:t>
            </a:r>
            <a:endParaRPr sz="1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/>
              <a:t>프로젝트를 시작하기 전에는 많은 불확실성과 어려움에 직면했습니다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하지만 </a:t>
            </a:r>
            <a:r>
              <a:rPr lang="ko-KR" altLang="en-US" sz="1000" dirty="0" err="1"/>
              <a:t>팀원들과의</a:t>
            </a:r>
            <a:r>
              <a:rPr lang="ko-KR" altLang="en-US" sz="1000" dirty="0"/>
              <a:t> 협력과 통해 이러한 어려움을 극복할 수 있었습니다</a:t>
            </a:r>
            <a:r>
              <a:rPr lang="en-US" altLang="ko-KR" sz="1000" dirty="0"/>
              <a:t>. </a:t>
            </a:r>
            <a:r>
              <a:rPr lang="ko-KR" altLang="en-US" sz="1000" dirty="0"/>
              <a:t>서로의 아이디어와 각자의 노력으로 수동 조작까지 성공적으로 수행할 수 있었고 방학 기간 중에 자율주행까지 완성할 수 있도록 팀원들과 최선을 다하겠습니다</a:t>
            </a:r>
            <a:endParaRPr sz="1000" dirty="0"/>
          </a:p>
        </p:txBody>
      </p:sp>
      <p:sp>
        <p:nvSpPr>
          <p:cNvPr id="521" name="Google Shape;521;p2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2"/>
          <p:cNvSpPr txBox="1"/>
          <p:nvPr/>
        </p:nvSpPr>
        <p:spPr>
          <a:xfrm>
            <a:off x="1082618" y="1677569"/>
            <a:ext cx="7096975" cy="244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2800" b="1" dirty="0">
                <a:solidFill>
                  <a:srgbClr val="00E1C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프로젝트 개요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이 프로젝트는  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RC</a:t>
            </a: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카를 활용하여 자율주행 시스템을 개발하는 것을 목표로 합니다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. </a:t>
            </a: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자율주행 시스템에는 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LIDAR</a:t>
            </a: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센서를 사용합니다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.</a:t>
            </a:r>
            <a:b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</a:b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그리고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 </a:t>
            </a: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주변 환경을 감지하고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, </a:t>
            </a: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이를 기반으로 카메라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,</a:t>
            </a: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실시간으로 주행 경로를 조정하여 안전하고 자율적으로 이동할 수 있는 시스템을 구축을 목표로 했습니다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ko-KR" altLang="en-US" sz="2800" b="1" dirty="0">
                <a:solidFill>
                  <a:srgbClr val="00E1C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프로젝트 목표</a:t>
            </a:r>
            <a:endParaRPr lang="en-US" altLang="ko-KR" sz="2800" b="1" dirty="0">
              <a:solidFill>
                <a:srgbClr val="00E1C6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>
              <a:spcBef>
                <a:spcPts val="600"/>
              </a:spcBef>
            </a:pP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라이다 센서를 활용하여 주변  환경을 정확하게 감지하고 장애물을 식별</a:t>
            </a:r>
            <a:endParaRPr lang="en-US" altLang="ko-KR" sz="11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>
              <a:spcBef>
                <a:spcPts val="600"/>
              </a:spcBef>
            </a:pP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최종 목표는 주행 경로 계획 알고리즘을 활용하여 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RC</a:t>
            </a:r>
            <a:r>
              <a:rPr lang="ko-KR" altLang="en-US" sz="1100" dirty="0" err="1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카가</a:t>
            </a:r>
            <a:r>
              <a:rPr lang="ko-KR" altLang="en-US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 자율적으로 주행이 가능한 상태로 만드는 것입니다</a:t>
            </a:r>
            <a:r>
              <a:rPr lang="en-US" altLang="ko-KR" sz="11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.</a:t>
            </a:r>
            <a:endParaRPr lang="ko-KR" altLang="en-US" sz="1100" b="1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>
              <a:spcBef>
                <a:spcPts val="600"/>
              </a:spcBef>
            </a:pPr>
            <a:endParaRPr lang="ko-KR" altLang="en-US" sz="1100" b="1" dirty="0">
              <a:solidFill>
                <a:srgbClr val="00E1C6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</p:txBody>
      </p:sp>
      <p:sp>
        <p:nvSpPr>
          <p:cNvPr id="346" name="Google Shape;346;p12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39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진행과정</a:t>
            </a:r>
            <a:endParaRPr dirty="0"/>
          </a:p>
        </p:txBody>
      </p:sp>
      <p:sp>
        <p:nvSpPr>
          <p:cNvPr id="666" name="Google Shape;666;p3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67" name="Google Shape;667;p39"/>
          <p:cNvSpPr/>
          <p:nvPr/>
        </p:nvSpPr>
        <p:spPr>
          <a:xfrm>
            <a:off x="0" y="26758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8" name="Google Shape;668;p39"/>
          <p:cNvSpPr/>
          <p:nvPr/>
        </p:nvSpPr>
        <p:spPr>
          <a:xfrm>
            <a:off x="0" y="26758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9" name="Google Shape;669;p39"/>
          <p:cNvGrpSpPr/>
          <p:nvPr/>
        </p:nvGrpSpPr>
        <p:grpSpPr>
          <a:xfrm>
            <a:off x="1786339" y="2008201"/>
            <a:ext cx="473400" cy="473400"/>
            <a:chOff x="1786339" y="1703401"/>
            <a:chExt cx="473400" cy="473400"/>
          </a:xfrm>
        </p:grpSpPr>
        <p:sp>
          <p:nvSpPr>
            <p:cNvPr id="670" name="Google Shape;670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Muli"/>
                  <a:sym typeface="Muli"/>
                </a:rPr>
                <a:t>1</a:t>
              </a:r>
              <a:endParaRPr sz="6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</p:grpSp>
      <p:grpSp>
        <p:nvGrpSpPr>
          <p:cNvPr id="672" name="Google Shape;672;p39"/>
          <p:cNvGrpSpPr/>
          <p:nvPr/>
        </p:nvGrpSpPr>
        <p:grpSpPr>
          <a:xfrm>
            <a:off x="3814414" y="2008201"/>
            <a:ext cx="473400" cy="473400"/>
            <a:chOff x="3814414" y="1703401"/>
            <a:chExt cx="473400" cy="473400"/>
          </a:xfrm>
        </p:grpSpPr>
        <p:sp>
          <p:nvSpPr>
            <p:cNvPr id="673" name="Google Shape;673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Muli"/>
                  <a:sym typeface="Muli"/>
                </a:rPr>
                <a:t>3</a:t>
              </a:r>
              <a:endParaRPr sz="6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</p:grpSp>
      <p:grpSp>
        <p:nvGrpSpPr>
          <p:cNvPr id="675" name="Google Shape;675;p39"/>
          <p:cNvGrpSpPr/>
          <p:nvPr/>
        </p:nvGrpSpPr>
        <p:grpSpPr>
          <a:xfrm>
            <a:off x="5842489" y="2008201"/>
            <a:ext cx="473400" cy="473400"/>
            <a:chOff x="5842489" y="1703401"/>
            <a:chExt cx="473400" cy="473400"/>
          </a:xfrm>
        </p:grpSpPr>
        <p:sp>
          <p:nvSpPr>
            <p:cNvPr id="676" name="Google Shape;676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Muli"/>
                  <a:sym typeface="Muli"/>
                </a:rPr>
                <a:t>5</a:t>
              </a:r>
              <a:endParaRPr sz="6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</p:grpSp>
      <p:grpSp>
        <p:nvGrpSpPr>
          <p:cNvPr id="678" name="Google Shape;678;p39"/>
          <p:cNvGrpSpPr/>
          <p:nvPr/>
        </p:nvGrpSpPr>
        <p:grpSpPr>
          <a:xfrm>
            <a:off x="6880814" y="3881100"/>
            <a:ext cx="473400" cy="473400"/>
            <a:chOff x="6880814" y="3576300"/>
            <a:chExt cx="473400" cy="473400"/>
          </a:xfrm>
        </p:grpSpPr>
        <p:sp>
          <p:nvSpPr>
            <p:cNvPr id="679" name="Google Shape;679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  <p:sp>
          <p:nvSpPr>
            <p:cNvPr id="680" name="Google Shape;680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Muli"/>
                  <a:sym typeface="Muli"/>
                </a:rPr>
                <a:t>6</a:t>
              </a:r>
              <a:endParaRPr sz="6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</p:grpSp>
      <p:grpSp>
        <p:nvGrpSpPr>
          <p:cNvPr id="681" name="Google Shape;681;p39"/>
          <p:cNvGrpSpPr/>
          <p:nvPr/>
        </p:nvGrpSpPr>
        <p:grpSpPr>
          <a:xfrm>
            <a:off x="4852739" y="3881100"/>
            <a:ext cx="473400" cy="473400"/>
            <a:chOff x="4852739" y="3576300"/>
            <a:chExt cx="473400" cy="473400"/>
          </a:xfrm>
        </p:grpSpPr>
        <p:sp>
          <p:nvSpPr>
            <p:cNvPr id="682" name="Google Shape;682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  <p:sp>
          <p:nvSpPr>
            <p:cNvPr id="683" name="Google Shape;683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Muli"/>
                  <a:sym typeface="Muli"/>
                </a:rPr>
                <a:t>4</a:t>
              </a:r>
              <a:endParaRPr sz="6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</p:grpSp>
      <p:grpSp>
        <p:nvGrpSpPr>
          <p:cNvPr id="684" name="Google Shape;684;p39"/>
          <p:cNvGrpSpPr/>
          <p:nvPr/>
        </p:nvGrpSpPr>
        <p:grpSpPr>
          <a:xfrm>
            <a:off x="2824664" y="3881100"/>
            <a:ext cx="473400" cy="473400"/>
            <a:chOff x="2824664" y="3576300"/>
            <a:chExt cx="473400" cy="473400"/>
          </a:xfrm>
        </p:grpSpPr>
        <p:sp>
          <p:nvSpPr>
            <p:cNvPr id="685" name="Google Shape;685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  <p:sp>
          <p:nvSpPr>
            <p:cNvPr id="686" name="Google Shape;686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Muli"/>
                  <a:sym typeface="Muli"/>
                </a:rPr>
                <a:t>2</a:t>
              </a:r>
              <a:endParaRPr sz="600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endParaRPr>
            </a:p>
          </p:txBody>
        </p:sp>
      </p:grpSp>
      <p:sp>
        <p:nvSpPr>
          <p:cNvPr id="687" name="Google Shape;687;p39"/>
          <p:cNvSpPr txBox="1"/>
          <p:nvPr/>
        </p:nvSpPr>
        <p:spPr>
          <a:xfrm>
            <a:off x="1379850" y="1466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하드웨어 조사 및 재료선정</a:t>
            </a:r>
            <a:endParaRPr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</p:txBody>
      </p:sp>
      <p:sp>
        <p:nvSpPr>
          <p:cNvPr id="688" name="Google Shape;688;p39"/>
          <p:cNvSpPr txBox="1"/>
          <p:nvPr/>
        </p:nvSpPr>
        <p:spPr>
          <a:xfrm>
            <a:off x="3377205" y="1466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하드웨어 조립</a:t>
            </a:r>
            <a:endParaRPr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</p:txBody>
      </p:sp>
      <p:sp>
        <p:nvSpPr>
          <p:cNvPr id="689" name="Google Shape;689;p39"/>
          <p:cNvSpPr txBox="1"/>
          <p:nvPr/>
        </p:nvSpPr>
        <p:spPr>
          <a:xfrm>
            <a:off x="5436010" y="1466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수동 컨트롤러 조작</a:t>
            </a:r>
            <a:endParaRPr lang="en-US" altLang="ko-KR"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</p:txBody>
      </p:sp>
      <p:sp>
        <p:nvSpPr>
          <p:cNvPr id="690" name="Google Shape;690;p39"/>
          <p:cNvSpPr txBox="1"/>
          <p:nvPr/>
        </p:nvSpPr>
        <p:spPr>
          <a:xfrm>
            <a:off x="2418175" y="4374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개발 환경 </a:t>
            </a:r>
            <a:r>
              <a:rPr lang="en-US" altLang="ko-KR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setting</a:t>
            </a:r>
            <a:endParaRPr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</p:txBody>
      </p:sp>
      <p:sp>
        <p:nvSpPr>
          <p:cNvPr id="691" name="Google Shape;691;p39"/>
          <p:cNvSpPr txBox="1"/>
          <p:nvPr/>
        </p:nvSpPr>
        <p:spPr>
          <a:xfrm>
            <a:off x="4446255" y="4374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하드웨어 모터 구동 확인</a:t>
            </a:r>
            <a:endParaRPr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</p:txBody>
      </p:sp>
      <p:sp>
        <p:nvSpPr>
          <p:cNvPr id="692" name="Google Shape;692;p39"/>
          <p:cNvSpPr txBox="1"/>
          <p:nvPr/>
        </p:nvSpPr>
        <p:spPr>
          <a:xfrm>
            <a:off x="6474335" y="4374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자율 주행</a:t>
            </a:r>
            <a:endParaRPr dirty="0">
              <a:solidFill>
                <a:schemeClr val="dk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F8A956-9F81-8E67-6FC6-8AB84408FDE1}"/>
              </a:ext>
            </a:extLst>
          </p:cNvPr>
          <p:cNvSpPr txBox="1"/>
          <p:nvPr/>
        </p:nvSpPr>
        <p:spPr>
          <a:xfrm>
            <a:off x="6811100" y="1419423"/>
            <a:ext cx="1936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2023.6.19 </a:t>
            </a:r>
            <a:r>
              <a:rPr lang="ko-KR" altLang="en-US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현재 진행상태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EEC3A36F-13EF-3FED-AB04-71BFC75B5017}"/>
              </a:ext>
            </a:extLst>
          </p:cNvPr>
          <p:cNvCxnSpPr/>
          <p:nvPr/>
        </p:nvCxnSpPr>
        <p:spPr>
          <a:xfrm flipV="1">
            <a:off x="6221046" y="1735501"/>
            <a:ext cx="750277" cy="777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070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하드웨어 조사 및 재료 선정 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Nixie One"/>
                <a:sym typeface="Nixie One"/>
              </a:rPr>
              <a:t>1</a:t>
            </a:r>
            <a:endParaRPr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Google Shape;343;p12">
            <a:extLst>
              <a:ext uri="{FF2B5EF4-FFF2-40B4-BE49-F238E27FC236}">
                <a16:creationId xmlns:a16="http://schemas.microsoft.com/office/drawing/2014/main" id="{08389CE7-3F62-2A2B-A523-C6BC827FAC46}"/>
              </a:ext>
            </a:extLst>
          </p:cNvPr>
          <p:cNvSpPr txBox="1"/>
          <p:nvPr/>
        </p:nvSpPr>
        <p:spPr>
          <a:xfrm>
            <a:off x="1876003" y="301965"/>
            <a:ext cx="6904094" cy="40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00E1C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재료 선정이유</a:t>
            </a:r>
            <a:r>
              <a:rPr lang="en-US" altLang="ko-KR" sz="2000" b="1" dirty="0">
                <a:solidFill>
                  <a:srgbClr val="00E1C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?</a:t>
            </a:r>
            <a:endParaRPr sz="20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>
              <a:spcBef>
                <a:spcPts val="600"/>
              </a:spcBef>
            </a:pP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라즈베리 파이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4 : USB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포트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,HDMI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포트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,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카메라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,Wi-Fi,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블루투스 등 다양한 연결 및 확장 기능 제공</a:t>
            </a: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>
              <a:spcBef>
                <a:spcPts val="600"/>
              </a:spcBef>
            </a:pP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LIDAR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센서 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 :  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레이저를 사용하여 주변 환경의 거리와 위치 정보를 측정하는 기술</a:t>
            </a: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L298 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모터 드라이버 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: 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전원을 모터에 제공하고 모터의 회전 방향을 제어하는데 사용</a:t>
            </a: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(</a:t>
            </a:r>
            <a:r>
              <a:rPr lang="ko-KR" altLang="en-US" sz="1300" dirty="0" err="1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서보모터를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 </a:t>
            </a:r>
            <a:r>
              <a:rPr lang="ko-KR" altLang="en-US" sz="1300" dirty="0" err="1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사용하지않음으로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 탱크의 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“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무한궤도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”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의 회전원리를 적용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프레임 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: 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주행 시스템과 다른 구성 요소들을 지탱하고 결합시키는 역할</a:t>
            </a: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블루투스 모듈 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: 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수동 컨트롤러 매핑을 위한 재료</a:t>
            </a: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LAN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카드 </a:t>
            </a:r>
            <a:r>
              <a:rPr lang="en-US" altLang="ko-KR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: </a:t>
            </a:r>
            <a:r>
              <a:rPr lang="ko-KR" altLang="en-US" sz="1300" dirty="0">
                <a:solidFill>
                  <a:srgbClr val="C6DAEC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Muli"/>
                <a:sym typeface="Muli"/>
              </a:rPr>
              <a:t>인터넷 연결을 위한 용도</a:t>
            </a:r>
            <a:endParaRPr lang="en-US" altLang="ko-KR" sz="13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1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100" dirty="0">
              <a:solidFill>
                <a:srgbClr val="C6DAEC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개발 환경 </a:t>
            </a:r>
            <a:r>
              <a:rPr lang="en-US" altLang="ko-KR" dirty="0"/>
              <a:t>Setting</a:t>
            </a:r>
            <a:r>
              <a:rPr lang="ko-KR" altLang="en-US" dirty="0"/>
              <a:t> 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Nixie One"/>
              </a:rPr>
              <a:t>2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958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E9CA148C-9E78-A494-C35C-C7B34A815C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873" y="126380"/>
            <a:ext cx="6497444" cy="4809894"/>
          </a:xfrm>
        </p:spPr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Main board : </a:t>
            </a:r>
            <a:r>
              <a:rPr lang="en-US" altLang="ko-KR" dirty="0" err="1"/>
              <a:t>RaspbarryPi</a:t>
            </a:r>
            <a:r>
              <a:rPr lang="en-US" altLang="ko-KR" dirty="0"/>
              <a:t> 4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OS : Ubuntu 20.04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Language : Python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DBMS : MySQL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Web Service: AWS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configuration management: </a:t>
            </a:r>
            <a:r>
              <a:rPr lang="en-US" altLang="ko-KR" dirty="0" err="1"/>
              <a:t>Github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6320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하드웨어 조립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2432" y="168585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Nixie One"/>
              </a:rPr>
              <a:t>3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894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9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9" name="그림 8" descr="타이어, 바퀴, 합성고무, 자동차 부품이(가) 표시된 사진&#10;&#10;자동 생성된 설명">
            <a:extLst>
              <a:ext uri="{FF2B5EF4-FFF2-40B4-BE49-F238E27FC236}">
                <a16:creationId xmlns:a16="http://schemas.microsoft.com/office/drawing/2014/main" id="{9412A96D-573B-C92A-8BEE-58EDB321C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12" y="2293145"/>
            <a:ext cx="2895600" cy="2171700"/>
          </a:xfrm>
          <a:prstGeom prst="rect">
            <a:avLst/>
          </a:prstGeom>
        </p:spPr>
      </p:pic>
      <p:pic>
        <p:nvPicPr>
          <p:cNvPr id="11" name="그림 10" descr="바닥, 공구, 자동차 부품, 테이블이(가) 표시된 사진&#10;&#10;자동 생성된 설명">
            <a:extLst>
              <a:ext uri="{FF2B5EF4-FFF2-40B4-BE49-F238E27FC236}">
                <a16:creationId xmlns:a16="http://schemas.microsoft.com/office/drawing/2014/main" id="{3E0EEEE2-3E80-078C-1D4A-CE0F17A729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5284" y="2293145"/>
            <a:ext cx="2895598" cy="2171700"/>
          </a:xfrm>
          <a:prstGeom prst="rect">
            <a:avLst/>
          </a:prstGeom>
        </p:spPr>
      </p:pic>
      <p:sp>
        <p:nvSpPr>
          <p:cNvPr id="14" name="Google Shape;342;p12">
            <a:extLst>
              <a:ext uri="{FF2B5EF4-FFF2-40B4-BE49-F238E27FC236}">
                <a16:creationId xmlns:a16="http://schemas.microsoft.com/office/drawing/2014/main" id="{301B08C8-A987-DFEF-2436-8E5DE42775E7}"/>
              </a:ext>
            </a:extLst>
          </p:cNvPr>
          <p:cNvSpPr txBox="1">
            <a:spLocks/>
          </p:cNvSpPr>
          <p:nvPr/>
        </p:nvSpPr>
        <p:spPr>
          <a:xfrm>
            <a:off x="1732700" y="973600"/>
            <a:ext cx="5792100" cy="640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ko-KR" altLang="en-US" dirty="0"/>
              <a:t>하단 조립</a:t>
            </a:r>
          </a:p>
        </p:txBody>
      </p:sp>
      <p:pic>
        <p:nvPicPr>
          <p:cNvPr id="16" name="그림 15" descr="타이어, 바퀴, 합성고무, 자동차 부품이(가) 표시된 사진&#10;&#10;자동 생성된 설명">
            <a:extLst>
              <a:ext uri="{FF2B5EF4-FFF2-40B4-BE49-F238E27FC236}">
                <a16:creationId xmlns:a16="http://schemas.microsoft.com/office/drawing/2014/main" id="{B157F261-4A16-1D1B-7F42-4AF1B1C8D0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818" y="2293145"/>
            <a:ext cx="2895600" cy="2171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FFFFFF"/>
      </a:dk1>
      <a:lt1>
        <a:srgbClr val="0E293C"/>
      </a:lt1>
      <a:dk2>
        <a:srgbClr val="BBC9D3"/>
      </a:dk2>
      <a:lt2>
        <a:srgbClr val="184769"/>
      </a:lt2>
      <a:accent1>
        <a:srgbClr val="00E1C6"/>
      </a:accent1>
      <a:accent2>
        <a:srgbClr val="19BBD5"/>
      </a:accent2>
      <a:accent3>
        <a:srgbClr val="2C9DDE"/>
      </a:accent3>
      <a:accent4>
        <a:srgbClr val="3274E1"/>
      </a:accent4>
      <a:accent5>
        <a:srgbClr val="4C4ED5"/>
      </a:accent5>
      <a:accent6>
        <a:srgbClr val="5CF55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545</Words>
  <Application>Microsoft Office PowerPoint</Application>
  <PresentationFormat>화면 슬라이드 쇼(16:9)</PresentationFormat>
  <Paragraphs>106</Paragraphs>
  <Slides>18</Slides>
  <Notes>17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Helvetica Neue</vt:lpstr>
      <vt:lpstr>Muli</vt:lpstr>
      <vt:lpstr>Nixie One</vt:lpstr>
      <vt:lpstr>배달의민족 주아</vt:lpstr>
      <vt:lpstr>Arial</vt:lpstr>
      <vt:lpstr>Calibri</vt:lpstr>
      <vt:lpstr>Imogen template</vt:lpstr>
      <vt:lpstr>4조 LIDAR 센서를 이용한 자율주행 RC카</vt:lpstr>
      <vt:lpstr>PowerPoint 프레젠테이션</vt:lpstr>
      <vt:lpstr>프로젝트 진행과정</vt:lpstr>
      <vt:lpstr>하드웨어 조사 및 재료 선정 </vt:lpstr>
      <vt:lpstr>PowerPoint 프레젠테이션</vt:lpstr>
      <vt:lpstr>개발 환경 Setting </vt:lpstr>
      <vt:lpstr>PowerPoint 프레젠테이션</vt:lpstr>
      <vt:lpstr>하드웨어 조립</vt:lpstr>
      <vt:lpstr>PowerPoint 프레젠테이션</vt:lpstr>
      <vt:lpstr>PowerPoint 프레젠테이션</vt:lpstr>
      <vt:lpstr>PowerPoint 프레젠테이션</vt:lpstr>
      <vt:lpstr>하드웨어 모터 구동 확인</vt:lpstr>
      <vt:lpstr>PowerPoint 프레젠테이션</vt:lpstr>
      <vt:lpstr>수동 컨트롤러 조작</vt:lpstr>
      <vt:lpstr>SSH 외부 접속 </vt:lpstr>
      <vt:lpstr>수동 컨트롤 코드 실행</vt:lpstr>
      <vt:lpstr>수동 컨트롤 시행영상</vt:lpstr>
      <vt:lpstr>마치며…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ㅈㅅ</dc:creator>
  <cp:lastModifiedBy>최재식</cp:lastModifiedBy>
  <cp:revision>31</cp:revision>
  <dcterms:modified xsi:type="dcterms:W3CDTF">2023-06-22T05:44:43Z</dcterms:modified>
</cp:coreProperties>
</file>